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1"/>
  </p:notesMasterIdLst>
  <p:handoutMasterIdLst>
    <p:handoutMasterId r:id="rId22"/>
  </p:handoutMasterIdLst>
  <p:sldIdLst>
    <p:sldId id="285" r:id="rId4"/>
    <p:sldId id="289" r:id="rId5"/>
    <p:sldId id="291" r:id="rId6"/>
    <p:sldId id="301" r:id="rId7"/>
    <p:sldId id="307" r:id="rId8"/>
    <p:sldId id="302" r:id="rId9"/>
    <p:sldId id="317" r:id="rId10"/>
    <p:sldId id="318" r:id="rId11"/>
    <p:sldId id="314" r:id="rId12"/>
    <p:sldId id="315" r:id="rId13"/>
    <p:sldId id="316" r:id="rId14"/>
    <p:sldId id="322" r:id="rId15"/>
    <p:sldId id="324" r:id="rId16"/>
    <p:sldId id="323" r:id="rId17"/>
    <p:sldId id="319" r:id="rId18"/>
    <p:sldId id="320" r:id="rId19"/>
    <p:sldId id="321" r:id="rId20"/>
  </p:sldIdLst>
  <p:sldSz cx="12192000" cy="6858000"/>
  <p:notesSz cx="6858000" cy="9144000"/>
  <p:embeddedFontLst>
    <p:embeddedFont>
      <p:font typeface="Adobe Garamond Pro" panose="02020502060506020403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4.2: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Fairness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Creating fair and ethical ML models for cybersecurity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 (Example Metrics)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Demographic parity (equal outcomes)</a:t>
            </a:r>
          </a:p>
          <a:p>
            <a:pPr lvl="1"/>
            <a:r>
              <a:rPr lang="en-US" dirty="0"/>
              <a:t>Equalize the chance of positive classifications across groups</a:t>
            </a:r>
          </a:p>
          <a:p>
            <a:r>
              <a:rPr lang="en-US" dirty="0"/>
              <a:t>Equalized accuracy across groups</a:t>
            </a:r>
          </a:p>
          <a:p>
            <a:r>
              <a:rPr lang="en-US" dirty="0"/>
              <a:t>Equalized odds (true positive rate and false positive rate are equal)</a:t>
            </a:r>
          </a:p>
          <a:p>
            <a:r>
              <a:rPr lang="en-US" dirty="0"/>
              <a:t>… many more!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3412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3: Process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Exclude from the model predictor variables that are deemed to be unfair for the classification task</a:t>
            </a:r>
          </a:p>
          <a:p>
            <a:r>
              <a:rPr lang="en-US" dirty="0"/>
              <a:t>Important question: Who gets to decide what is fair? Is it majoritarian voting? Should it be experts in law/technology?</a:t>
            </a:r>
          </a:p>
          <a:p>
            <a:r>
              <a:rPr lang="en-US" dirty="0"/>
              <a:t>Beware of proxy variables (other variables correlated with variables you intend to exclude)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019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326660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Would You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classifier for potential phishing emails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classifier for images that represent hate speech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classifier that detects DDoS attacks on your network?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What definition(s) of fairness do you prioritize?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What are the business consequences of not meeting other definitions?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At what point in the model-building process do you test for fairness?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0980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2783408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IBM AI Fairness 360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0A0825-2EA1-4F32-936D-E3E3D1328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722" y="1469047"/>
            <a:ext cx="6090557" cy="444685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1722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What-If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EE2EC3-DAD0-4DB1-9DFD-023627098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743" y="1460206"/>
            <a:ext cx="7676514" cy="44571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11686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UChicago</a:t>
            </a:r>
            <a:r>
              <a:rPr lang="en-US" dirty="0"/>
              <a:t> Aequitas Tool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4AD1E4-8E16-48A7-BB22-3AF2324BD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720" y="1959427"/>
            <a:ext cx="10372560" cy="341843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4815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FAIRNESS in</a:t>
            </a:r>
            <a:br>
              <a:rPr lang="en-US" dirty="0"/>
            </a:br>
            <a:r>
              <a:rPr lang="en-US" dirty="0"/>
              <a:t>the MEDIA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COMPAS System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270172" cy="4300962"/>
          </a:xfrm>
        </p:spPr>
        <p:txBody>
          <a:bodyPr>
            <a:normAutofit/>
          </a:bodyPr>
          <a:lstStyle/>
          <a:p>
            <a:r>
              <a:rPr lang="en-US" dirty="0"/>
              <a:t>Used for risk assessments (bail)</a:t>
            </a:r>
          </a:p>
          <a:p>
            <a:r>
              <a:rPr lang="en-US" dirty="0"/>
              <a:t>Based on answers to 137 questions</a:t>
            </a:r>
          </a:p>
          <a:p>
            <a:r>
              <a:rPr lang="en-US" dirty="0"/>
              <a:t>ProPublica obtained data:</a:t>
            </a:r>
          </a:p>
          <a:p>
            <a:pPr lvl="1"/>
            <a:r>
              <a:rPr lang="en-US" dirty="0"/>
              <a:t>Broward County, Florida</a:t>
            </a:r>
          </a:p>
          <a:p>
            <a:r>
              <a:rPr lang="en-US" dirty="0"/>
              <a:t>ProPublica: “It’s biased against blacks.”</a:t>
            </a:r>
          </a:p>
          <a:p>
            <a:pPr lvl="1"/>
            <a:r>
              <a:rPr lang="en-US" dirty="0"/>
              <a:t>Model author: It’s equally accurate </a:t>
            </a:r>
            <a:br>
              <a:rPr lang="en-US" dirty="0"/>
            </a:br>
            <a:r>
              <a:rPr lang="en-US" dirty="0"/>
              <a:t>across demographic groups!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C6AD5A1-601E-47D6-BD74-86D06A710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8343" r="14689"/>
          <a:stretch/>
        </p:blipFill>
        <p:spPr>
          <a:xfrm>
            <a:off x="7403967" y="0"/>
            <a:ext cx="4755375" cy="60071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COMPAS System: Evidence of Discrimination?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E83A1-FACE-4F45-B045-C5CA82BF9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5CB10AAA-E7C4-4078-8BA7-64AF813F3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433" y="1584306"/>
            <a:ext cx="10808333" cy="392205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7862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for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What if ML model for detecting fraudulent accounts is more likely to </a:t>
            </a:r>
            <a:r>
              <a:rPr lang="en-US" u="sng" dirty="0"/>
              <a:t>accidentally</a:t>
            </a:r>
            <a:r>
              <a:rPr lang="en-US" dirty="0"/>
              <a:t> flag accounts of men as fraudulent?</a:t>
            </a:r>
          </a:p>
          <a:p>
            <a:r>
              <a:rPr lang="en-US" dirty="0"/>
              <a:t>Risks of accidentally locking a valid account include:</a:t>
            </a:r>
          </a:p>
          <a:p>
            <a:pPr lvl="1"/>
            <a:r>
              <a:rPr lang="en-US" dirty="0"/>
              <a:t>Unnecessary help desk calls</a:t>
            </a:r>
          </a:p>
          <a:p>
            <a:pPr lvl="1"/>
            <a:r>
              <a:rPr lang="en-US" dirty="0"/>
              <a:t>Customer abandonment</a:t>
            </a:r>
          </a:p>
          <a:p>
            <a:pPr lvl="1"/>
            <a:r>
              <a:rPr lang="en-US" dirty="0"/>
              <a:t>Stranding a customer or negatively impacting their opportunities</a:t>
            </a:r>
          </a:p>
          <a:p>
            <a:pPr lvl="1"/>
            <a:r>
              <a:rPr lang="en-US" dirty="0"/>
              <a:t>Negative stories in the press</a:t>
            </a:r>
          </a:p>
          <a:p>
            <a:r>
              <a:rPr lang="en-US" dirty="0"/>
              <a:t>What recourse does a customer have?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686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Difficulty Of</a:t>
            </a:r>
            <a:br>
              <a:rPr lang="en-US" dirty="0"/>
            </a:br>
            <a:r>
              <a:rPr lang="en-US" dirty="0"/>
              <a:t>Being Fair</a:t>
            </a:r>
          </a:p>
        </p:txBody>
      </p:sp>
    </p:spTree>
    <p:extLst>
      <p:ext uri="{BB962C8B-B14F-4D97-AF65-F5344CB8AC3E}">
        <p14:creationId xmlns:p14="http://schemas.microsoft.com/office/powerpoint/2010/main" val="280252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Defining Fairness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270172" cy="4300962"/>
          </a:xfrm>
        </p:spPr>
        <p:txBody>
          <a:bodyPr>
            <a:normAutofit/>
          </a:bodyPr>
          <a:lstStyle/>
          <a:p>
            <a:r>
              <a:rPr lang="en-US" dirty="0"/>
              <a:t>Dozens of potential definitions!</a:t>
            </a:r>
          </a:p>
          <a:p>
            <a:r>
              <a:rPr lang="en-US" dirty="0"/>
              <a:t>Terms conflated across disciplines</a:t>
            </a:r>
          </a:p>
          <a:p>
            <a:pPr lvl="1"/>
            <a:r>
              <a:rPr lang="en-US" dirty="0"/>
              <a:t>Political philosophy</a:t>
            </a:r>
          </a:p>
          <a:p>
            <a:pPr lvl="1"/>
            <a:r>
              <a:rPr lang="en-US" dirty="0"/>
              <a:t>Employment law</a:t>
            </a:r>
          </a:p>
          <a:p>
            <a:pPr lvl="1"/>
            <a:r>
              <a:rPr lang="en-US" dirty="0"/>
              <a:t>Computer science</a:t>
            </a:r>
          </a:p>
          <a:p>
            <a:r>
              <a:rPr lang="en-US" sz="2000" dirty="0">
                <a:solidFill>
                  <a:schemeClr val="tx2"/>
                </a:solidFill>
              </a:rPr>
              <a:t>See: Deirdre K. Mulligan, Joshua A. Kroll, Nitin Kohli, Richmond Y. Wong. This Thing Called Fairness: Disciplinary Confusion Realizing a Value in Technology. PACM HCI (CSCW), 2019.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13" name="Picture Placeholder 1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C6BFB8F7-A0BF-4848-96CE-B20A25C0B1D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3699" b="369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21032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1: Individual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“Similar people should be treated equally”</a:t>
            </a:r>
          </a:p>
          <a:p>
            <a:r>
              <a:rPr lang="en-US" dirty="0"/>
              <a:t>One of the early definitions of fairness</a:t>
            </a:r>
          </a:p>
          <a:p>
            <a:r>
              <a:rPr lang="en-US" dirty="0"/>
              <a:t>How do you define “similar”?</a:t>
            </a:r>
          </a:p>
          <a:p>
            <a:r>
              <a:rPr lang="en-US" dirty="0"/>
              <a:t>What if one class of “similar people” is treated poorly?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05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2: Group Fairness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Statistical non-discrimination</a:t>
            </a:r>
          </a:p>
          <a:p>
            <a:r>
              <a:rPr lang="en-US" dirty="0"/>
              <a:t>Basis in employment and housing law (e.g., Fair Housing Act)</a:t>
            </a:r>
          </a:p>
          <a:p>
            <a:r>
              <a:rPr lang="en-US" dirty="0"/>
              <a:t>Primarily considers protected classes</a:t>
            </a:r>
          </a:p>
          <a:p>
            <a:pPr lvl="1"/>
            <a:r>
              <a:rPr lang="en-US" dirty="0"/>
              <a:t>Race, gender, sex, national origin, religion, marital status, etc.</a:t>
            </a:r>
          </a:p>
          <a:p>
            <a:r>
              <a:rPr lang="en-US" dirty="0"/>
              <a:t>Goal: approximately equalize some quantities across demographic groups</a:t>
            </a:r>
          </a:p>
          <a:p>
            <a:r>
              <a:rPr lang="en-US" dirty="0"/>
              <a:t>Focus on disparate impact (treating different groups differently)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488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2300</TotalTime>
  <Words>486</Words>
  <Application>Microsoft Office PowerPoint</Application>
  <PresentationFormat>Widescreen</PresentationFormat>
  <Paragraphs>76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FAIRNESS in the MEDIA</vt:lpstr>
      <vt:lpstr>COMPAS System</vt:lpstr>
      <vt:lpstr>COMPAS System: Evidence of Discrimination?</vt:lpstr>
      <vt:lpstr>Challenges for Cybersecurity ML</vt:lpstr>
      <vt:lpstr>Difficulty Of Being Fair</vt:lpstr>
      <vt:lpstr>Defining Fairness</vt:lpstr>
      <vt:lpstr>Definition 1: Individual Fairness</vt:lpstr>
      <vt:lpstr>Definition 2: Group Fairness</vt:lpstr>
      <vt:lpstr>Definition 2: Group Fairness (Example Metrics)</vt:lpstr>
      <vt:lpstr>Definition 3: Process Fairness</vt:lpstr>
      <vt:lpstr>Business Applications</vt:lpstr>
      <vt:lpstr>What Would You Do?</vt:lpstr>
      <vt:lpstr>Tools</vt:lpstr>
      <vt:lpstr>IBM AI Fairness 360</vt:lpstr>
      <vt:lpstr>Google What-If Tool</vt:lpstr>
      <vt:lpstr>UChicago Aequitas Tool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119</cp:revision>
  <cp:lastPrinted>2019-10-22T16:35:22Z</cp:lastPrinted>
  <dcterms:created xsi:type="dcterms:W3CDTF">2019-10-07T15:32:39Z</dcterms:created>
  <dcterms:modified xsi:type="dcterms:W3CDTF">2020-11-30T21:10:51Z</dcterms:modified>
</cp:coreProperties>
</file>